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10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70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480" autoAdjust="0"/>
    <p:restoredTop sz="94660"/>
  </p:normalViewPr>
  <p:slideViewPr>
    <p:cSldViewPr>
      <p:cViewPr>
        <p:scale>
          <a:sx n="90" d="100"/>
          <a:sy n="90" d="100"/>
        </p:scale>
        <p:origin x="-133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1E656-48FE-46B3-B74A-AB54E28ECD17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425F2-46F8-48E4-A643-49B454032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6866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4899-0BDC-4D0A-B3D8-AB55532FB6B7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553-163B-4464-B8B4-5EBC2A071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4899-0BDC-4D0A-B3D8-AB55532FB6B7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553-163B-4464-B8B4-5EBC2A071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4899-0BDC-4D0A-B3D8-AB55532FB6B7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553-163B-4464-B8B4-5EBC2A071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4899-0BDC-4D0A-B3D8-AB55532FB6B7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553-163B-4464-B8B4-5EBC2A071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4899-0BDC-4D0A-B3D8-AB55532FB6B7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553-163B-4464-B8B4-5EBC2A071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4899-0BDC-4D0A-B3D8-AB55532FB6B7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553-163B-4464-B8B4-5EBC2A071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4899-0BDC-4D0A-B3D8-AB55532FB6B7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553-163B-4464-B8B4-5EBC2A071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4899-0BDC-4D0A-B3D8-AB55532FB6B7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553-163B-4464-B8B4-5EBC2A071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4899-0BDC-4D0A-B3D8-AB55532FB6B7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553-163B-4464-B8B4-5EBC2A071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4899-0BDC-4D0A-B3D8-AB55532FB6B7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553-163B-4464-B8B4-5EBC2A071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4899-0BDC-4D0A-B3D8-AB55532FB6B7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553-163B-4464-B8B4-5EBC2A071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04899-0BDC-4D0A-B3D8-AB55532FB6B7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D4553-163B-4464-B8B4-5EBC2A071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2492896"/>
            <a:ext cx="6400800" cy="2332711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Оборудование </a:t>
            </a:r>
            <a:r>
              <a:rPr lang="ru-RU" b="1" dirty="0">
                <a:solidFill>
                  <a:schemeClr val="tx2"/>
                </a:solidFill>
              </a:rPr>
              <a:t>для организации инклюзивного обучения</a:t>
            </a:r>
          </a:p>
        </p:txBody>
      </p:sp>
      <p:pic>
        <p:nvPicPr>
          <p:cNvPr id="12" name="Рисунок 11" descr="Слайд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62745" y="3861048"/>
            <a:ext cx="3423570" cy="2387867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683568" y="-22914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tx2"/>
                </a:solidFill>
              </a:rPr>
              <a:t>Ресурсный центр 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sz="1800" b="1" dirty="0" smtClean="0">
                <a:solidFill>
                  <a:schemeClr val="tx2"/>
                </a:solidFill>
              </a:rPr>
              <a:t>БУ «</a:t>
            </a:r>
            <a:r>
              <a:rPr lang="ru-RU" sz="1800" b="1" dirty="0" err="1" smtClean="0">
                <a:solidFill>
                  <a:schemeClr val="tx2"/>
                </a:solidFill>
              </a:rPr>
              <a:t>Нижневартовский</a:t>
            </a:r>
            <a:r>
              <a:rPr lang="ru-RU" sz="1800" b="1" dirty="0" smtClean="0">
                <a:solidFill>
                  <a:schemeClr val="tx2"/>
                </a:solidFill>
              </a:rPr>
              <a:t> социально-гуманитарный колледж»</a:t>
            </a:r>
            <a:endParaRPr lang="ru-RU" sz="1800" b="1" dirty="0">
              <a:solidFill>
                <a:schemeClr val="tx2"/>
              </a:solidFill>
            </a:endParaRPr>
          </a:p>
        </p:txBody>
      </p:sp>
      <p:pic>
        <p:nvPicPr>
          <p:cNvPr id="14" name="Picture 2" descr="C:\Users\Red5tar\Desktop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64" y="0"/>
            <a:ext cx="1008270" cy="100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Red5tar\Desktop\logoinc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24427"/>
            <a:ext cx="784293" cy="78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72000" y="2000240"/>
            <a:ext cx="40719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Дисплей </a:t>
            </a:r>
            <a:r>
              <a:rPr lang="ru-RU" sz="2400" b="1" dirty="0" smtClean="0">
                <a:solidFill>
                  <a:schemeClr val="tx2"/>
                </a:solidFill>
              </a:rPr>
              <a:t>для вывода информации рельефно-точечным шрифтом </a:t>
            </a: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сочетает </a:t>
            </a:r>
            <a:r>
              <a:rPr lang="ru-RU" sz="2400" dirty="0" smtClean="0">
                <a:solidFill>
                  <a:schemeClr val="tx2"/>
                </a:solidFill>
              </a:rPr>
              <a:t>в себе классический </a:t>
            </a:r>
            <a:r>
              <a:rPr lang="ru-RU" sz="2400" dirty="0" err="1" smtClean="0">
                <a:solidFill>
                  <a:schemeClr val="tx2"/>
                </a:solidFill>
              </a:rPr>
              <a:t>Брайлевский</a:t>
            </a:r>
            <a:r>
              <a:rPr lang="ru-RU" sz="2400" dirty="0" smtClean="0">
                <a:solidFill>
                  <a:schemeClr val="tx2"/>
                </a:solidFill>
              </a:rPr>
              <a:t> дисплей </a:t>
            </a:r>
            <a:endParaRPr lang="ru-RU" sz="2400" dirty="0" smtClean="0">
              <a:solidFill>
                <a:schemeClr val="tx2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с </a:t>
            </a:r>
            <a:r>
              <a:rPr lang="ru-RU" sz="2400" dirty="0" smtClean="0">
                <a:solidFill>
                  <a:schemeClr val="tx2"/>
                </a:solidFill>
              </a:rPr>
              <a:t>расширенными функциональными возможностями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13" name="Рисунок 12" descr="Слайд8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38348">
            <a:off x="353335" y="2166939"/>
            <a:ext cx="4290570" cy="2786082"/>
          </a:xfrm>
          <a:prstGeom prst="rect">
            <a:avLst/>
          </a:prstGeom>
        </p:spPr>
      </p:pic>
      <p:sp>
        <p:nvSpPr>
          <p:cNvPr id="28" name="Параллелограмм 27"/>
          <p:cNvSpPr/>
          <p:nvPr/>
        </p:nvSpPr>
        <p:spPr>
          <a:xfrm>
            <a:off x="-142908" y="1000108"/>
            <a:ext cx="3214710" cy="500066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араллелограмм 28"/>
          <p:cNvSpPr/>
          <p:nvPr/>
        </p:nvSpPr>
        <p:spPr>
          <a:xfrm>
            <a:off x="6097753" y="1000108"/>
            <a:ext cx="3214710" cy="500066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араллелограмм 29"/>
          <p:cNvSpPr/>
          <p:nvPr/>
        </p:nvSpPr>
        <p:spPr>
          <a:xfrm>
            <a:off x="2928926" y="1000108"/>
            <a:ext cx="3286148" cy="500066"/>
          </a:xfrm>
          <a:prstGeom prst="parallelogram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41696" y="1090182"/>
            <a:ext cx="2874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Для лиц с нарушением  слуха 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71802" y="1071546"/>
            <a:ext cx="29703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Для лиц с нарушением  зрения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00192" y="1052736"/>
            <a:ext cx="2977931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Для лиц с нарушением  ОДА</a:t>
            </a:r>
          </a:p>
        </p:txBody>
      </p:sp>
      <p:sp>
        <p:nvSpPr>
          <p:cNvPr id="34" name="Подзаголовок 2"/>
          <p:cNvSpPr txBox="1">
            <a:spLocks/>
          </p:cNvSpPr>
          <p:nvPr/>
        </p:nvSpPr>
        <p:spPr>
          <a:xfrm>
            <a:off x="2285984" y="142852"/>
            <a:ext cx="4572032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Оборудование для организации инклюзивного обучения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5" name="Picture 2" descr="C:\Users\Red5tar\Desktop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64" y="0"/>
            <a:ext cx="1008270" cy="100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Red5tar\Desktop\logoinc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24427"/>
            <a:ext cx="784293" cy="78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72000" y="2000240"/>
            <a:ext cx="40719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Устройство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для </a:t>
            </a:r>
            <a:r>
              <a:rPr lang="ru-RU" sz="2400" b="1" dirty="0" smtClean="0">
                <a:solidFill>
                  <a:schemeClr val="tx2"/>
                </a:solidFill>
              </a:rPr>
              <a:t>нанесения тактильного рельефного шрифта </a:t>
            </a: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Принтер </a:t>
            </a:r>
            <a:r>
              <a:rPr lang="ru-RU" sz="2400" dirty="0" smtClean="0">
                <a:solidFill>
                  <a:schemeClr val="tx2"/>
                </a:solidFill>
              </a:rPr>
              <a:t>для вывода </a:t>
            </a:r>
            <a:endParaRPr lang="ru-RU" sz="2400" dirty="0" smtClean="0">
              <a:solidFill>
                <a:schemeClr val="tx2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на </a:t>
            </a:r>
            <a:r>
              <a:rPr lang="ru-RU" sz="2400" dirty="0" smtClean="0">
                <a:solidFill>
                  <a:schemeClr val="tx2"/>
                </a:solidFill>
              </a:rPr>
              <a:t>бумагу текста </a:t>
            </a:r>
            <a:r>
              <a:rPr lang="ru-RU" sz="2400" dirty="0" smtClean="0">
                <a:solidFill>
                  <a:schemeClr val="tx2"/>
                </a:solidFill>
              </a:rPr>
              <a:t>Брайля, </a:t>
            </a:r>
            <a:r>
              <a:rPr lang="ru-RU" sz="2400" dirty="0" smtClean="0">
                <a:solidFill>
                  <a:schemeClr val="tx2"/>
                </a:solidFill>
              </a:rPr>
              <a:t>используя принцип тактильного рельефного шрифта </a:t>
            </a:r>
          </a:p>
        </p:txBody>
      </p:sp>
      <p:pic>
        <p:nvPicPr>
          <p:cNvPr id="11" name="Рисунок 10" descr="Слайд9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2000240"/>
            <a:ext cx="4214842" cy="3118982"/>
          </a:xfrm>
          <a:prstGeom prst="rect">
            <a:avLst/>
          </a:prstGeom>
        </p:spPr>
      </p:pic>
      <p:sp>
        <p:nvSpPr>
          <p:cNvPr id="28" name="Параллелограмм 27"/>
          <p:cNvSpPr/>
          <p:nvPr/>
        </p:nvSpPr>
        <p:spPr>
          <a:xfrm>
            <a:off x="-142908" y="1000108"/>
            <a:ext cx="3214710" cy="500066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араллелограмм 28"/>
          <p:cNvSpPr/>
          <p:nvPr/>
        </p:nvSpPr>
        <p:spPr>
          <a:xfrm>
            <a:off x="6097753" y="1000108"/>
            <a:ext cx="3214710" cy="500066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араллелограмм 29"/>
          <p:cNvSpPr/>
          <p:nvPr/>
        </p:nvSpPr>
        <p:spPr>
          <a:xfrm>
            <a:off x="2928926" y="1000108"/>
            <a:ext cx="3286148" cy="500066"/>
          </a:xfrm>
          <a:prstGeom prst="parallelogram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41696" y="1090182"/>
            <a:ext cx="2874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Для лиц с нарушением  слуха 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71802" y="1071546"/>
            <a:ext cx="29703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Для лиц с нарушением  зрения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00192" y="1052736"/>
            <a:ext cx="2977931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Для лиц с нарушением  ОДА</a:t>
            </a:r>
          </a:p>
        </p:txBody>
      </p:sp>
      <p:sp>
        <p:nvSpPr>
          <p:cNvPr id="34" name="Подзаголовок 2"/>
          <p:cNvSpPr txBox="1">
            <a:spLocks/>
          </p:cNvSpPr>
          <p:nvPr/>
        </p:nvSpPr>
        <p:spPr>
          <a:xfrm>
            <a:off x="2285984" y="142852"/>
            <a:ext cx="4572032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Оборудование для организации инклюзивного обучения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5" name="Picture 2" descr="C:\Users\Red5tar\Desktop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64" y="0"/>
            <a:ext cx="1008270" cy="100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Red5tar\Desktop\logoinc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24427"/>
            <a:ext cx="784293" cy="78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857652" y="1500174"/>
            <a:ext cx="521494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/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  </a:t>
            </a:r>
            <a:r>
              <a:rPr lang="ru-RU" sz="2400" b="1" dirty="0" smtClean="0">
                <a:solidFill>
                  <a:schemeClr val="tx2"/>
                </a:solidFill>
              </a:rPr>
              <a:t>Устройство 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создания </a:t>
            </a:r>
            <a:r>
              <a:rPr lang="ru-RU" sz="2400" b="1" dirty="0" smtClean="0">
                <a:solidFill>
                  <a:schemeClr val="tx2"/>
                </a:solidFill>
              </a:rPr>
              <a:t>рельефной графики 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для </a:t>
            </a:r>
            <a:r>
              <a:rPr lang="ru-RU" sz="2400" b="1" dirty="0" smtClean="0">
                <a:solidFill>
                  <a:schemeClr val="tx2"/>
                </a:solidFill>
              </a:rPr>
              <a:t>тактильного </a:t>
            </a:r>
            <a:r>
              <a:rPr lang="ru-RU" sz="2400" b="1" dirty="0" smtClean="0">
                <a:solidFill>
                  <a:schemeClr val="tx2"/>
                </a:solidFill>
              </a:rPr>
              <a:t>восприятия. 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Оборудование </a:t>
            </a:r>
            <a:r>
              <a:rPr lang="ru-RU" sz="2400" dirty="0" smtClean="0">
                <a:solidFill>
                  <a:schemeClr val="tx2"/>
                </a:solidFill>
              </a:rPr>
              <a:t>для </a:t>
            </a:r>
            <a:r>
              <a:rPr lang="ru-RU" sz="2400" dirty="0" smtClean="0">
                <a:solidFill>
                  <a:schemeClr val="tx2"/>
                </a:solidFill>
              </a:rPr>
              <a:t>творчества. </a:t>
            </a:r>
            <a:endParaRPr lang="ru-RU" sz="2400" dirty="0" smtClean="0">
              <a:solidFill>
                <a:schemeClr val="tx2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С помощью нагревателя </a:t>
            </a:r>
            <a:r>
              <a:rPr lang="ru-RU" sz="2400" dirty="0" smtClean="0">
                <a:solidFill>
                  <a:schemeClr val="tx2"/>
                </a:solidFill>
              </a:rPr>
              <a:t>можно создать </a:t>
            </a:r>
            <a:r>
              <a:rPr lang="ru-RU" sz="2400" dirty="0" smtClean="0">
                <a:solidFill>
                  <a:schemeClr val="tx2"/>
                </a:solidFill>
              </a:rPr>
              <a:t>тактильные изображения </a:t>
            </a:r>
            <a:r>
              <a:rPr lang="ru-RU" sz="2400" dirty="0" smtClean="0">
                <a:solidFill>
                  <a:schemeClr val="tx2"/>
                </a:solidFill>
              </a:rPr>
              <a:t>(рисунки</a:t>
            </a:r>
            <a:r>
              <a:rPr lang="ru-RU" sz="2400" dirty="0" smtClean="0">
                <a:solidFill>
                  <a:schemeClr val="tx2"/>
                </a:solidFill>
              </a:rPr>
              <a:t>, диаграммы, карты, </a:t>
            </a:r>
            <a:endParaRPr lang="ru-RU" sz="2400" dirty="0" smtClean="0">
              <a:solidFill>
                <a:schemeClr val="tx2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схемы </a:t>
            </a:r>
            <a:r>
              <a:rPr lang="ru-RU" sz="2400" dirty="0" smtClean="0">
                <a:solidFill>
                  <a:schemeClr val="tx2"/>
                </a:solidFill>
              </a:rPr>
              <a:t>и т.д.) форматов А3 и А4. </a:t>
            </a:r>
            <a:endParaRPr lang="ru-RU" sz="2400" dirty="0" smtClean="0">
              <a:solidFill>
                <a:schemeClr val="tx2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Информация </a:t>
            </a:r>
            <a:r>
              <a:rPr lang="ru-RU" sz="2400" dirty="0" smtClean="0">
                <a:solidFill>
                  <a:schemeClr val="tx2"/>
                </a:solidFill>
              </a:rPr>
              <a:t>доступна благодаря возможности перевода ее в тактильный вид.</a:t>
            </a:r>
          </a:p>
        </p:txBody>
      </p:sp>
      <p:pic>
        <p:nvPicPr>
          <p:cNvPr id="13" name="Рисунок 12" descr="Слайд1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1980789"/>
            <a:ext cx="3584103" cy="2376905"/>
          </a:xfrm>
          <a:prstGeom prst="rect">
            <a:avLst/>
          </a:prstGeom>
        </p:spPr>
      </p:pic>
      <p:sp>
        <p:nvSpPr>
          <p:cNvPr id="28" name="Параллелограмм 27"/>
          <p:cNvSpPr/>
          <p:nvPr/>
        </p:nvSpPr>
        <p:spPr>
          <a:xfrm>
            <a:off x="-142908" y="1000108"/>
            <a:ext cx="3214710" cy="500066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араллелограмм 36"/>
          <p:cNvSpPr/>
          <p:nvPr/>
        </p:nvSpPr>
        <p:spPr>
          <a:xfrm>
            <a:off x="6097753" y="1000108"/>
            <a:ext cx="3214710" cy="500066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араллелограмм 28"/>
          <p:cNvSpPr/>
          <p:nvPr/>
        </p:nvSpPr>
        <p:spPr>
          <a:xfrm>
            <a:off x="2928926" y="1000108"/>
            <a:ext cx="3286148" cy="500066"/>
          </a:xfrm>
          <a:prstGeom prst="parallelogram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41696" y="1090182"/>
            <a:ext cx="2874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Для лиц с нарушением  слуха 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71802" y="1071546"/>
            <a:ext cx="29703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Для лиц с нарушением  зрения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00192" y="1052736"/>
            <a:ext cx="2977931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Для лиц с нарушением  ОДА</a:t>
            </a:r>
          </a:p>
        </p:txBody>
      </p:sp>
      <p:sp>
        <p:nvSpPr>
          <p:cNvPr id="34" name="Подзаголовок 2"/>
          <p:cNvSpPr txBox="1">
            <a:spLocks/>
          </p:cNvSpPr>
          <p:nvPr/>
        </p:nvSpPr>
        <p:spPr>
          <a:xfrm>
            <a:off x="2285984" y="142852"/>
            <a:ext cx="4572032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Оборудование для организации инклюзивного обучения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5" name="Picture 2" descr="C:\Users\Red5tar\Desktop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64" y="0"/>
            <a:ext cx="1008270" cy="100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Red5tar\Desktop\logoinc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24427"/>
            <a:ext cx="784293" cy="78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Слайд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000240"/>
            <a:ext cx="3356033" cy="200490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43372" y="2000240"/>
            <a:ext cx="48577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Сенсорное </a:t>
            </a:r>
            <a:r>
              <a:rPr lang="ru-RU" sz="2400" b="1" dirty="0" smtClean="0">
                <a:solidFill>
                  <a:schemeClr val="tx2"/>
                </a:solidFill>
              </a:rPr>
              <a:t>устройство ввода 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для </a:t>
            </a:r>
            <a:r>
              <a:rPr lang="ru-RU" sz="2400" b="1" dirty="0" smtClean="0">
                <a:solidFill>
                  <a:schemeClr val="tx2"/>
                </a:solidFill>
              </a:rPr>
              <a:t>облегчения взаимодействия 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с </a:t>
            </a:r>
            <a:r>
              <a:rPr lang="ru-RU" sz="2400" b="1" dirty="0" smtClean="0">
                <a:solidFill>
                  <a:schemeClr val="tx2"/>
                </a:solidFill>
              </a:rPr>
              <a:t>компьютерной техникой «</a:t>
            </a:r>
            <a:r>
              <a:rPr lang="ru-RU" sz="2400" b="1" dirty="0" err="1" smtClean="0">
                <a:solidFill>
                  <a:schemeClr val="tx2"/>
                </a:solidFill>
              </a:rPr>
              <a:t>Клавинта</a:t>
            </a:r>
            <a:r>
              <a:rPr lang="ru-RU" sz="2400" b="1" dirty="0" smtClean="0">
                <a:solidFill>
                  <a:schemeClr val="tx2"/>
                </a:solidFill>
              </a:rPr>
              <a:t>»</a:t>
            </a: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предназначено </a:t>
            </a:r>
            <a:r>
              <a:rPr lang="ru-RU" sz="2400" dirty="0">
                <a:solidFill>
                  <a:schemeClr val="tx2"/>
                </a:solidFill>
              </a:rPr>
              <a:t>для людей с нарушениями моторики и моторных функций. 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endParaRPr lang="ru-RU" sz="2400" dirty="0" smtClean="0">
              <a:solidFill>
                <a:schemeClr val="tx2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Имеется </a:t>
            </a:r>
            <a:r>
              <a:rPr lang="ru-RU" sz="2400" dirty="0" smtClean="0">
                <a:solidFill>
                  <a:schemeClr val="tx2"/>
                </a:solidFill>
              </a:rPr>
              <a:t>девять сменных накладок, расширяющих функционал клавиатуры.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28" name="Параллелограмм 27"/>
          <p:cNvSpPr/>
          <p:nvPr/>
        </p:nvSpPr>
        <p:spPr>
          <a:xfrm>
            <a:off x="-142908" y="1000108"/>
            <a:ext cx="3214710" cy="500066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араллелограмм 28"/>
          <p:cNvSpPr/>
          <p:nvPr/>
        </p:nvSpPr>
        <p:spPr>
          <a:xfrm>
            <a:off x="2928926" y="1000108"/>
            <a:ext cx="3286148" cy="500066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араллелограмм 29"/>
          <p:cNvSpPr/>
          <p:nvPr/>
        </p:nvSpPr>
        <p:spPr>
          <a:xfrm>
            <a:off x="6072198" y="1000108"/>
            <a:ext cx="3214678" cy="500066"/>
          </a:xfrm>
          <a:prstGeom prst="parallelogram">
            <a:avLst/>
          </a:prstGeom>
          <a:solidFill>
            <a:schemeClr val="tx2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41696" y="1090182"/>
            <a:ext cx="2874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Для лиц с нарушением  слуха 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71802" y="1071546"/>
            <a:ext cx="29703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Для лиц с нарушением  зрения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00192" y="1052736"/>
            <a:ext cx="2977931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Для лиц с нарушением  ОДА</a:t>
            </a:r>
          </a:p>
        </p:txBody>
      </p:sp>
      <p:sp>
        <p:nvSpPr>
          <p:cNvPr id="34" name="Подзаголовок 2"/>
          <p:cNvSpPr txBox="1">
            <a:spLocks/>
          </p:cNvSpPr>
          <p:nvPr/>
        </p:nvSpPr>
        <p:spPr>
          <a:xfrm>
            <a:off x="2285984" y="142852"/>
            <a:ext cx="4572032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Оборудование для организации инклюзивного обучения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5" name="Picture 2" descr="C:\Users\Red5tar\Desktop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64" y="0"/>
            <a:ext cx="1008270" cy="100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Red5tar\Desktop\logoinc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24427"/>
            <a:ext cx="784293" cy="78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572000" y="2000240"/>
            <a:ext cx="4286280" cy="337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700"/>
              </a:lnSpc>
            </a:pPr>
            <a:r>
              <a:rPr lang="ru-RU" sz="2400" b="1" dirty="0" smtClean="0">
                <a:solidFill>
                  <a:schemeClr val="tx2"/>
                </a:solidFill>
              </a:rPr>
              <a:t>Специализированные манипуляторы </a:t>
            </a:r>
            <a:r>
              <a:rPr lang="ru-RU" sz="2400" b="1" dirty="0" smtClean="0">
                <a:solidFill>
                  <a:schemeClr val="tx2"/>
                </a:solidFill>
              </a:rPr>
              <a:t>управления 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algn="ctr">
              <a:lnSpc>
                <a:spcPts val="3700"/>
              </a:lnSpc>
            </a:pPr>
            <a:r>
              <a:rPr lang="ru-RU" sz="2400" b="1" dirty="0" smtClean="0">
                <a:solidFill>
                  <a:schemeClr val="tx2"/>
                </a:solidFill>
              </a:rPr>
              <a:t>с </a:t>
            </a:r>
            <a:r>
              <a:rPr lang="ru-RU" sz="2400" b="1" dirty="0" smtClean="0">
                <a:solidFill>
                  <a:schemeClr val="tx2"/>
                </a:solidFill>
              </a:rPr>
              <a:t>выносными кнопками</a:t>
            </a:r>
          </a:p>
          <a:p>
            <a:pPr algn="ctr">
              <a:lnSpc>
                <a:spcPts val="3700"/>
              </a:lnSpc>
            </a:pPr>
            <a:r>
              <a:rPr lang="ru-RU" sz="2400" dirty="0" smtClean="0">
                <a:solidFill>
                  <a:schemeClr val="tx2"/>
                </a:solidFill>
              </a:rPr>
              <a:t>э</a:t>
            </a:r>
            <a:r>
              <a:rPr lang="ru-RU" sz="2400" dirty="0" smtClean="0">
                <a:solidFill>
                  <a:schemeClr val="tx2"/>
                </a:solidFill>
              </a:rPr>
              <a:t>мулируют </a:t>
            </a:r>
            <a:r>
              <a:rPr lang="ru-RU" sz="2400" dirty="0">
                <a:solidFill>
                  <a:schemeClr val="tx2"/>
                </a:solidFill>
              </a:rPr>
              <a:t>нажатие кнопок манипулятора «Мышь», </a:t>
            </a:r>
            <a:endParaRPr lang="ru-RU" sz="2400" dirty="0" smtClean="0">
              <a:solidFill>
                <a:schemeClr val="tx2"/>
              </a:solidFill>
            </a:endParaRPr>
          </a:p>
          <a:p>
            <a:pPr algn="ctr">
              <a:lnSpc>
                <a:spcPts val="3700"/>
              </a:lnSpc>
            </a:pPr>
            <a:r>
              <a:rPr lang="ru-RU" sz="2400" dirty="0" smtClean="0">
                <a:solidFill>
                  <a:schemeClr val="tx2"/>
                </a:solidFill>
              </a:rPr>
              <a:t>но </a:t>
            </a:r>
            <a:r>
              <a:rPr lang="ru-RU" sz="2400" dirty="0">
                <a:solidFill>
                  <a:schemeClr val="tx2"/>
                </a:solidFill>
              </a:rPr>
              <a:t>имеют более крупный размер.</a:t>
            </a:r>
          </a:p>
        </p:txBody>
      </p:sp>
      <p:pic>
        <p:nvPicPr>
          <p:cNvPr id="13" name="Рисунок 12" descr="Слайд1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571612"/>
            <a:ext cx="1928826" cy="2443804"/>
          </a:xfrm>
          <a:prstGeom prst="rect">
            <a:avLst/>
          </a:prstGeom>
        </p:spPr>
      </p:pic>
      <p:sp>
        <p:nvSpPr>
          <p:cNvPr id="11" name="Параллелограмм 10"/>
          <p:cNvSpPr/>
          <p:nvPr/>
        </p:nvSpPr>
        <p:spPr>
          <a:xfrm>
            <a:off x="-142908" y="1000108"/>
            <a:ext cx="3214710" cy="500066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араллелограмм 15"/>
          <p:cNvSpPr/>
          <p:nvPr/>
        </p:nvSpPr>
        <p:spPr>
          <a:xfrm>
            <a:off x="2928926" y="1000108"/>
            <a:ext cx="3286148" cy="500066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араллелограмм 16"/>
          <p:cNvSpPr/>
          <p:nvPr/>
        </p:nvSpPr>
        <p:spPr>
          <a:xfrm>
            <a:off x="6072198" y="1000108"/>
            <a:ext cx="3214678" cy="500066"/>
          </a:xfrm>
          <a:prstGeom prst="parallelogram">
            <a:avLst/>
          </a:prstGeom>
          <a:solidFill>
            <a:schemeClr val="tx2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1696" y="1090182"/>
            <a:ext cx="2874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Для лиц с нарушением  слуха 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71802" y="1071546"/>
            <a:ext cx="29703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Для лиц с нарушением  зрения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00192" y="1052736"/>
            <a:ext cx="2977931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Для лиц с нарушением  ОДА</a:t>
            </a: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2285984" y="142852"/>
            <a:ext cx="4572032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Оборудование для организации инклюзивного обучения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06" y="4786322"/>
            <a:ext cx="39290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1" name="Picture 2" descr="C:\Users\Red5tar\Desktop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64" y="0"/>
            <a:ext cx="1008270" cy="100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Red5tar\Desktop\logoinc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24427"/>
            <a:ext cx="784293" cy="78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https://invacenter.ru/images/watermarked/1/thumbnails/500/500/detailed/2/optima-joystick-1-invacenter.pn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714752"/>
            <a:ext cx="2348015" cy="262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https://invacenter.ru/images/watermarked/1/thumbnails/830/830/detailed/6/roller-invacenter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7356" y="2786058"/>
            <a:ext cx="207170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Слайд1 Исток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571612"/>
            <a:ext cx="4357718" cy="435771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5143512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2066" y="2000240"/>
            <a:ext cx="37862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Индукционная </a:t>
            </a:r>
            <a:r>
              <a:rPr lang="ru-RU" sz="2400" b="1" dirty="0" smtClean="0">
                <a:solidFill>
                  <a:schemeClr val="tx2"/>
                </a:solidFill>
              </a:rPr>
              <a:t>система «Исток А2</a:t>
            </a:r>
            <a:r>
              <a:rPr lang="ru-RU" sz="2400" b="1" dirty="0" smtClean="0">
                <a:solidFill>
                  <a:schemeClr val="tx2"/>
                </a:solidFill>
              </a:rPr>
              <a:t>»</a:t>
            </a:r>
          </a:p>
          <a:p>
            <a:pPr algn="ctr"/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Преобразование </a:t>
            </a:r>
            <a:r>
              <a:rPr lang="ru-RU" sz="2400" dirty="0" smtClean="0">
                <a:solidFill>
                  <a:schemeClr val="tx2"/>
                </a:solidFill>
              </a:rPr>
              <a:t>любого звукового сигнала </a:t>
            </a:r>
            <a:endParaRPr lang="ru-RU" sz="2400" dirty="0" smtClean="0">
              <a:solidFill>
                <a:schemeClr val="tx2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в </a:t>
            </a:r>
            <a:r>
              <a:rPr lang="ru-RU" sz="2400" dirty="0" smtClean="0">
                <a:solidFill>
                  <a:schemeClr val="tx2"/>
                </a:solidFill>
              </a:rPr>
              <a:t>электромагнитный </a:t>
            </a:r>
            <a:endParaRPr lang="ru-RU" sz="2400" dirty="0" smtClean="0">
              <a:solidFill>
                <a:schemeClr val="tx2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для </a:t>
            </a:r>
            <a:r>
              <a:rPr lang="ru-RU" sz="2400" dirty="0" smtClean="0">
                <a:solidFill>
                  <a:schemeClr val="tx2"/>
                </a:solidFill>
              </a:rPr>
              <a:t>передачи его </a:t>
            </a:r>
            <a:endParaRPr lang="ru-RU" sz="2400" dirty="0" smtClean="0">
              <a:solidFill>
                <a:schemeClr val="tx2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на </a:t>
            </a:r>
            <a:r>
              <a:rPr lang="ru-RU" sz="2400" dirty="0">
                <a:solidFill>
                  <a:schemeClr val="tx2"/>
                </a:solidFill>
              </a:rPr>
              <a:t>слуховой аппарат </a:t>
            </a:r>
            <a:r>
              <a:rPr lang="ru-RU" sz="2400" dirty="0" smtClean="0">
                <a:solidFill>
                  <a:schemeClr val="tx2"/>
                </a:solidFill>
              </a:rPr>
              <a:t>пользователя.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34" name="Параллелограмм 33"/>
          <p:cNvSpPr/>
          <p:nvPr/>
        </p:nvSpPr>
        <p:spPr>
          <a:xfrm>
            <a:off x="-142908" y="1000108"/>
            <a:ext cx="3214710" cy="500066"/>
          </a:xfrm>
          <a:prstGeom prst="parallelogram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араллелограмм 34"/>
          <p:cNvSpPr/>
          <p:nvPr/>
        </p:nvSpPr>
        <p:spPr>
          <a:xfrm>
            <a:off x="6097753" y="1000108"/>
            <a:ext cx="3214710" cy="500066"/>
          </a:xfrm>
          <a:prstGeom prst="parallelogram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араллелограмм 35"/>
          <p:cNvSpPr/>
          <p:nvPr/>
        </p:nvSpPr>
        <p:spPr>
          <a:xfrm>
            <a:off x="2928926" y="1000108"/>
            <a:ext cx="3286148" cy="500066"/>
          </a:xfrm>
          <a:prstGeom prst="parallelogram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41696" y="1090182"/>
            <a:ext cx="2874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Для лиц с нарушением  слуха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71802" y="1071546"/>
            <a:ext cx="29703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Для лиц с нарушением  зрения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00192" y="1052736"/>
            <a:ext cx="2977931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Для лиц с нарушением  ОДА</a:t>
            </a:r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2285984" y="142852"/>
            <a:ext cx="4572032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Оборудование для организации инклюзивного обучения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" name="Picture 2" descr="C:\Users\Red5tar\Desktop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64" y="0"/>
            <a:ext cx="1008270" cy="100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C:\Users\Red5tar\Desktop\logoinc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24427"/>
            <a:ext cx="784293" cy="78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86248" y="1785926"/>
            <a:ext cx="46434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Система организации равномерного звукового поля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Цифровая инфракрасная акустическая система передает звук от микрофона в пределах видимости  колонки, имеет дополнительный </a:t>
            </a:r>
            <a:r>
              <a:rPr lang="ru-RU" sz="2400" dirty="0">
                <a:solidFill>
                  <a:schemeClr val="tx2"/>
                </a:solidFill>
              </a:rPr>
              <a:t>выход </a:t>
            </a:r>
            <a:r>
              <a:rPr lang="ru-RU" sz="2400" dirty="0" smtClean="0">
                <a:solidFill>
                  <a:schemeClr val="tx2"/>
                </a:solidFill>
              </a:rPr>
              <a:t> для </a:t>
            </a:r>
            <a:r>
              <a:rPr lang="ru-RU" sz="2400" dirty="0">
                <a:solidFill>
                  <a:schemeClr val="tx2"/>
                </a:solidFill>
              </a:rPr>
              <a:t>вспомогательных слуховых </a:t>
            </a:r>
            <a:r>
              <a:rPr lang="ru-RU" sz="2400" dirty="0" smtClean="0">
                <a:solidFill>
                  <a:schemeClr val="tx2"/>
                </a:solidFill>
              </a:rPr>
              <a:t>устройств, микрофон, расширяет зону слышимости.</a:t>
            </a:r>
            <a:endParaRPr lang="ru-RU" sz="2400" dirty="0" smtClean="0">
              <a:solidFill>
                <a:schemeClr val="tx2"/>
              </a:solidFill>
            </a:endParaRPr>
          </a:p>
          <a:p>
            <a:endParaRPr lang="ru-RU" sz="2400" dirty="0"/>
          </a:p>
        </p:txBody>
      </p:sp>
      <p:pic>
        <p:nvPicPr>
          <p:cNvPr id="13" name="Рисунок 12" descr="Слайд2-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785926"/>
            <a:ext cx="2786082" cy="4571134"/>
          </a:xfrm>
          <a:prstGeom prst="rect">
            <a:avLst/>
          </a:prstGeom>
        </p:spPr>
      </p:pic>
      <p:sp>
        <p:nvSpPr>
          <p:cNvPr id="26" name="Параллелограмм 25"/>
          <p:cNvSpPr/>
          <p:nvPr/>
        </p:nvSpPr>
        <p:spPr>
          <a:xfrm>
            <a:off x="-142908" y="1000108"/>
            <a:ext cx="3214710" cy="500066"/>
          </a:xfrm>
          <a:prstGeom prst="parallelogram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араллелограмм 26"/>
          <p:cNvSpPr/>
          <p:nvPr/>
        </p:nvSpPr>
        <p:spPr>
          <a:xfrm>
            <a:off x="6097753" y="1000108"/>
            <a:ext cx="3214710" cy="500066"/>
          </a:xfrm>
          <a:prstGeom prst="parallelogram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араллелограмм 27"/>
          <p:cNvSpPr/>
          <p:nvPr/>
        </p:nvSpPr>
        <p:spPr>
          <a:xfrm>
            <a:off x="2928926" y="1000108"/>
            <a:ext cx="3286148" cy="500066"/>
          </a:xfrm>
          <a:prstGeom prst="parallelogram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41696" y="1090182"/>
            <a:ext cx="2874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Для лиц с нарушением  слуха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71802" y="1071546"/>
            <a:ext cx="29703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Для лиц с нарушением  зрения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00192" y="1052736"/>
            <a:ext cx="2977931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Для лиц с нарушением  ОДА</a:t>
            </a:r>
          </a:p>
        </p:txBody>
      </p:sp>
      <p:sp>
        <p:nvSpPr>
          <p:cNvPr id="32" name="Подзаголовок 2"/>
          <p:cNvSpPr txBox="1">
            <a:spLocks/>
          </p:cNvSpPr>
          <p:nvPr/>
        </p:nvSpPr>
        <p:spPr>
          <a:xfrm>
            <a:off x="2285984" y="142852"/>
            <a:ext cx="4572032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Оборудование для организации инклюзивного обучения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3" name="Picture 2" descr="C:\Users\Red5tar\Desktop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64" y="0"/>
            <a:ext cx="1008270" cy="100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Red5tar\Desktop\logoinc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24427"/>
            <a:ext cx="784293" cy="78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0" y="1785927"/>
            <a:ext cx="43577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Аудиокласс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Радиолектор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»  </a:t>
            </a:r>
            <a:endParaRPr lang="ru-RU" sz="2000" b="1" dirty="0" smtClean="0">
              <a:solidFill>
                <a:schemeClr val="tx2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dirty="0" smtClean="0">
              <a:solidFill>
                <a:schemeClr val="tx2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Система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для проведения </a:t>
            </a:r>
          </a:p>
          <a:p>
            <a:pPr lvl="0" algn="ctr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коллективных занятий </a:t>
            </a:r>
          </a:p>
          <a:p>
            <a:pPr lvl="0" algn="ctr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 обучающимися </a:t>
            </a:r>
            <a:endParaRPr lang="ru-RU" sz="2000" dirty="0" smtClean="0">
              <a:solidFill>
                <a:schemeClr val="tx2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нарушениями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слуха </a:t>
            </a:r>
            <a:endParaRPr lang="ru-RU" sz="2000" dirty="0" smtClean="0">
              <a:solidFill>
                <a:schemeClr val="tx2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предназначена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улучшения восприятия речи </a:t>
            </a:r>
          </a:p>
          <a:p>
            <a:pPr lvl="0" algn="ctr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обучающимися с нарушениями слуха,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а также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для  обучения </a:t>
            </a:r>
          </a:p>
          <a:p>
            <a:pPr lvl="0" algn="ctr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студентов с нарушениями слуха </a:t>
            </a:r>
          </a:p>
          <a:p>
            <a:pPr lvl="0" algn="ctr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одной группе с нормально слышащими. </a:t>
            </a:r>
            <a:endParaRPr lang="ru-RU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 smtClean="0"/>
          </a:p>
          <a:p>
            <a:endParaRPr lang="ru-RU" sz="2800" dirty="0" smtClean="0"/>
          </a:p>
          <a:p>
            <a:endParaRPr lang="ru-RU" sz="2800" dirty="0"/>
          </a:p>
        </p:txBody>
      </p:sp>
      <p:sp>
        <p:nvSpPr>
          <p:cNvPr id="26" name="Параллелограмм 25"/>
          <p:cNvSpPr/>
          <p:nvPr/>
        </p:nvSpPr>
        <p:spPr>
          <a:xfrm>
            <a:off x="-142908" y="1000108"/>
            <a:ext cx="3214710" cy="500066"/>
          </a:xfrm>
          <a:prstGeom prst="parallelogram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араллелограмм 26"/>
          <p:cNvSpPr/>
          <p:nvPr/>
        </p:nvSpPr>
        <p:spPr>
          <a:xfrm>
            <a:off x="6097753" y="1000108"/>
            <a:ext cx="3214710" cy="500066"/>
          </a:xfrm>
          <a:prstGeom prst="parallelogram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араллелограмм 27"/>
          <p:cNvSpPr/>
          <p:nvPr/>
        </p:nvSpPr>
        <p:spPr>
          <a:xfrm>
            <a:off x="2928926" y="1000108"/>
            <a:ext cx="3286148" cy="500066"/>
          </a:xfrm>
          <a:prstGeom prst="parallelogram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41696" y="1090182"/>
            <a:ext cx="2874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Для лиц с нарушением  слуха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71802" y="1071546"/>
            <a:ext cx="29703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Для лиц с нарушением  зрения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00192" y="1052736"/>
            <a:ext cx="2977931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Для лиц с нарушением  ОДА</a:t>
            </a:r>
          </a:p>
        </p:txBody>
      </p:sp>
      <p:sp>
        <p:nvSpPr>
          <p:cNvPr id="32" name="Подзаголовок 2"/>
          <p:cNvSpPr txBox="1">
            <a:spLocks/>
          </p:cNvSpPr>
          <p:nvPr/>
        </p:nvSpPr>
        <p:spPr>
          <a:xfrm>
            <a:off x="2285984" y="142852"/>
            <a:ext cx="4572032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Оборудование для организации инклюзивного обучения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3" name="Picture 2" descr="C:\Users\Red5tar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64" y="0"/>
            <a:ext cx="1008270" cy="100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Red5tar\Desktop\logoinc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24427"/>
            <a:ext cx="784293" cy="78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Содержимое 7" descr="https://invacenter.ru/images/watermarked/1/thumbnails/500/500/detailed/9/radiolektor-2-invacenter.ru.pn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643050"/>
            <a:ext cx="400052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00562" y="1883056"/>
            <a:ext cx="435771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Карманная лупа с подсветкой </a:t>
            </a:r>
            <a:endParaRPr lang="ru-RU" sz="28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2800" dirty="0" smtClean="0">
                <a:solidFill>
                  <a:schemeClr val="tx2"/>
                </a:solidFill>
              </a:rPr>
              <a:t>позволяет </a:t>
            </a:r>
            <a:r>
              <a:rPr lang="ru-RU" sz="2800" dirty="0" smtClean="0">
                <a:solidFill>
                  <a:schemeClr val="tx2"/>
                </a:solidFill>
              </a:rPr>
              <a:t>увеличивать 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участки </a:t>
            </a:r>
            <a:r>
              <a:rPr lang="ru-RU" sz="2800" dirty="0" smtClean="0">
                <a:solidFill>
                  <a:schemeClr val="tx2"/>
                </a:solidFill>
              </a:rPr>
              <a:t>текста</a:t>
            </a:r>
            <a:r>
              <a:rPr lang="ru-RU" sz="2800" dirty="0">
                <a:solidFill>
                  <a:schemeClr val="tx2"/>
                </a:solidFill>
              </a:rPr>
              <a:t>, </a:t>
            </a:r>
            <a:r>
              <a:rPr lang="ru-RU" sz="2800" dirty="0" smtClean="0">
                <a:solidFill>
                  <a:schemeClr val="tx2"/>
                </a:solidFill>
              </a:rPr>
              <a:t>фотографии, предмета</a:t>
            </a:r>
            <a:r>
              <a:rPr lang="ru-RU" sz="2800" dirty="0" smtClean="0">
                <a:solidFill>
                  <a:schemeClr val="tx2"/>
                </a:solidFill>
              </a:rPr>
              <a:t>, оснащена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 smtClean="0">
                <a:solidFill>
                  <a:schemeClr val="tx2"/>
                </a:solidFill>
              </a:rPr>
              <a:t>подсветкой желтого светодиода.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/>
          </a:p>
        </p:txBody>
      </p:sp>
      <p:pic>
        <p:nvPicPr>
          <p:cNvPr id="9" name="Рисунок 8" descr="Слайд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401301">
            <a:off x="972424" y="1646871"/>
            <a:ext cx="2634873" cy="4303626"/>
          </a:xfrm>
          <a:prstGeom prst="rect">
            <a:avLst/>
          </a:prstGeom>
        </p:spPr>
      </p:pic>
      <p:sp>
        <p:nvSpPr>
          <p:cNvPr id="26" name="Параллелограмм 25"/>
          <p:cNvSpPr/>
          <p:nvPr/>
        </p:nvSpPr>
        <p:spPr>
          <a:xfrm>
            <a:off x="-142908" y="1000108"/>
            <a:ext cx="3214710" cy="500066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араллелограмм 26"/>
          <p:cNvSpPr/>
          <p:nvPr/>
        </p:nvSpPr>
        <p:spPr>
          <a:xfrm>
            <a:off x="6097753" y="1000108"/>
            <a:ext cx="3214710" cy="500066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араллелограмм 27"/>
          <p:cNvSpPr/>
          <p:nvPr/>
        </p:nvSpPr>
        <p:spPr>
          <a:xfrm>
            <a:off x="2928926" y="1000108"/>
            <a:ext cx="3286148" cy="500066"/>
          </a:xfrm>
          <a:prstGeom prst="parallelogram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41696" y="1090182"/>
            <a:ext cx="2874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Для лиц с нарушением  слуха 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71802" y="1071546"/>
            <a:ext cx="29703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Для лиц с нарушением  зрения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00192" y="1052736"/>
            <a:ext cx="2977931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Для лиц с нарушением  ОДА</a:t>
            </a:r>
          </a:p>
        </p:txBody>
      </p:sp>
      <p:sp>
        <p:nvSpPr>
          <p:cNvPr id="32" name="Подзаголовок 2"/>
          <p:cNvSpPr txBox="1">
            <a:spLocks/>
          </p:cNvSpPr>
          <p:nvPr/>
        </p:nvSpPr>
        <p:spPr>
          <a:xfrm>
            <a:off x="2285984" y="142852"/>
            <a:ext cx="4572032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Оборудование для организации инклюзивного обучения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3" name="Picture 2" descr="C:\Users\Red5tar\Desktop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64" y="0"/>
            <a:ext cx="1008270" cy="100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Red5tar\Desktop\logoinc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24427"/>
            <a:ext cx="784293" cy="78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57752" y="1714488"/>
            <a:ext cx="4143404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Портативный </a:t>
            </a:r>
            <a:r>
              <a:rPr lang="ru-RU" sz="2400" b="1" dirty="0" err="1" smtClean="0">
                <a:solidFill>
                  <a:schemeClr val="tx2"/>
                </a:solidFill>
              </a:rPr>
              <a:t>видеоувеличитель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 позволяет увеличить текст от 4 до 32 крат, оснащен</a:t>
            </a:r>
            <a:r>
              <a:rPr lang="ru-RU" sz="2400" dirty="0" smtClean="0">
                <a:solidFill>
                  <a:schemeClr val="tx2"/>
                </a:solidFill>
              </a:rPr>
              <a:t> короткофокусной </a:t>
            </a:r>
            <a:r>
              <a:rPr lang="ru-RU" sz="2400" dirty="0" smtClean="0">
                <a:solidFill>
                  <a:schemeClr val="tx2"/>
                </a:solidFill>
              </a:rPr>
              <a:t>и </a:t>
            </a:r>
            <a:r>
              <a:rPr lang="ru-RU" sz="2400" dirty="0" smtClean="0">
                <a:solidFill>
                  <a:schemeClr val="tx2"/>
                </a:solidFill>
              </a:rPr>
              <a:t>длиннофокусной цифровой камерой </a:t>
            </a:r>
            <a:r>
              <a:rPr lang="ru-RU" sz="2400" dirty="0" smtClean="0">
                <a:solidFill>
                  <a:schemeClr val="tx2"/>
                </a:solidFill>
              </a:rPr>
              <a:t>(для объектов вблизи и в </a:t>
            </a:r>
            <a:r>
              <a:rPr lang="ru-RU" sz="2400" dirty="0" smtClean="0">
                <a:solidFill>
                  <a:schemeClr val="tx2"/>
                </a:solidFill>
              </a:rPr>
              <a:t>удалении). Изображение </a:t>
            </a:r>
            <a:r>
              <a:rPr lang="ru-RU" sz="2400" dirty="0" smtClean="0">
                <a:solidFill>
                  <a:schemeClr val="tx2"/>
                </a:solidFill>
              </a:rPr>
              <a:t>выводится на высококонтрастный ЖК – дисплей.</a:t>
            </a:r>
          </a:p>
          <a:p>
            <a:pPr algn="ctr"/>
            <a:endParaRPr lang="ru-RU" sz="2800" dirty="0" smtClean="0">
              <a:solidFill>
                <a:schemeClr val="tx2"/>
              </a:solidFill>
            </a:endParaRPr>
          </a:p>
          <a:p>
            <a:pPr algn="ctr"/>
            <a:endParaRPr lang="ru-RU" sz="2800" dirty="0" smtClean="0">
              <a:solidFill>
                <a:schemeClr val="tx2"/>
              </a:solidFill>
            </a:endParaRPr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/>
          </a:p>
        </p:txBody>
      </p:sp>
      <p:pic>
        <p:nvPicPr>
          <p:cNvPr id="13" name="Рисунок 12" descr="Слайд 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1" y="2000240"/>
            <a:ext cx="4445031" cy="3000396"/>
          </a:xfrm>
          <a:prstGeom prst="rect">
            <a:avLst/>
          </a:prstGeom>
        </p:spPr>
      </p:pic>
      <p:sp>
        <p:nvSpPr>
          <p:cNvPr id="28" name="Параллелограмм 27"/>
          <p:cNvSpPr/>
          <p:nvPr/>
        </p:nvSpPr>
        <p:spPr>
          <a:xfrm>
            <a:off x="-142908" y="1000108"/>
            <a:ext cx="3214710" cy="500066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араллелограмм 28"/>
          <p:cNvSpPr/>
          <p:nvPr/>
        </p:nvSpPr>
        <p:spPr>
          <a:xfrm>
            <a:off x="6097753" y="1000108"/>
            <a:ext cx="3214710" cy="500066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араллелограмм 29"/>
          <p:cNvSpPr/>
          <p:nvPr/>
        </p:nvSpPr>
        <p:spPr>
          <a:xfrm>
            <a:off x="2928926" y="1000108"/>
            <a:ext cx="3286148" cy="500066"/>
          </a:xfrm>
          <a:prstGeom prst="parallelogram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41696" y="1090182"/>
            <a:ext cx="2874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Для лиц с нарушением  слуха 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71802" y="1071546"/>
            <a:ext cx="29703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Для лиц с нарушением  зрения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00192" y="1052736"/>
            <a:ext cx="2977931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Для лиц с нарушением  ОДА</a:t>
            </a:r>
          </a:p>
        </p:txBody>
      </p:sp>
      <p:sp>
        <p:nvSpPr>
          <p:cNvPr id="34" name="Подзаголовок 2"/>
          <p:cNvSpPr txBox="1">
            <a:spLocks/>
          </p:cNvSpPr>
          <p:nvPr/>
        </p:nvSpPr>
        <p:spPr>
          <a:xfrm>
            <a:off x="2285984" y="142852"/>
            <a:ext cx="4572032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Оборудование для организации инклюзивного обучения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5" name="Picture 2" descr="C:\Users\Red5tar\Desktop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64" y="0"/>
            <a:ext cx="1008270" cy="100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Red5tar\Desktop\logoinc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24427"/>
            <a:ext cx="784293" cy="78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Слайд 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000240"/>
            <a:ext cx="3214710" cy="32427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43372" y="2000240"/>
            <a:ext cx="48577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Читающая машина </a:t>
            </a:r>
            <a:br>
              <a:rPr lang="ru-RU" sz="2400" b="1" dirty="0" smtClean="0">
                <a:solidFill>
                  <a:schemeClr val="tx2"/>
                </a:solidFill>
              </a:rPr>
            </a:br>
            <a:endParaRPr lang="ru-RU" sz="24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Инновационное </a:t>
            </a:r>
            <a:r>
              <a:rPr lang="ru-RU" sz="2400" dirty="0" smtClean="0">
                <a:solidFill>
                  <a:schemeClr val="tx2"/>
                </a:solidFill>
              </a:rPr>
              <a:t>устройство </a:t>
            </a:r>
            <a:endParaRPr lang="ru-RU" sz="2400" dirty="0" smtClean="0">
              <a:solidFill>
                <a:schemeClr val="tx2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для </a:t>
            </a:r>
            <a:r>
              <a:rPr lang="ru-RU" sz="2400" dirty="0" smtClean="0">
                <a:solidFill>
                  <a:schemeClr val="tx2"/>
                </a:solidFill>
              </a:rPr>
              <a:t>чтения </a:t>
            </a:r>
            <a:r>
              <a:rPr lang="ru-RU" sz="2400" dirty="0" smtClean="0">
                <a:solidFill>
                  <a:schemeClr val="tx2"/>
                </a:solidFill>
              </a:rPr>
              <a:t>для </a:t>
            </a:r>
            <a:r>
              <a:rPr lang="ru-RU" sz="2400" dirty="0" smtClean="0">
                <a:solidFill>
                  <a:schemeClr val="tx2"/>
                </a:solidFill>
              </a:rPr>
              <a:t>незрячих </a:t>
            </a:r>
            <a:endParaRPr lang="ru-RU" sz="2400" dirty="0" smtClean="0">
              <a:solidFill>
                <a:schemeClr val="tx2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и </a:t>
            </a:r>
            <a:r>
              <a:rPr lang="ru-RU" sz="2400" dirty="0" smtClean="0">
                <a:solidFill>
                  <a:schemeClr val="tx2"/>
                </a:solidFill>
              </a:rPr>
              <a:t>слабовидящих людей. </a:t>
            </a:r>
            <a:endParaRPr lang="ru-RU" sz="2400" dirty="0">
              <a:solidFill>
                <a:schemeClr val="tx2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Устройство позволяет  прослушивать </a:t>
            </a:r>
            <a:r>
              <a:rPr lang="ru-RU" sz="2400" dirty="0" smtClean="0">
                <a:solidFill>
                  <a:schemeClr val="tx2"/>
                </a:solidFill>
              </a:rPr>
              <a:t>книги, </a:t>
            </a:r>
            <a:r>
              <a:rPr lang="ru-RU" sz="2400" dirty="0" smtClean="0">
                <a:solidFill>
                  <a:schemeClr val="tx2"/>
                </a:solidFill>
              </a:rPr>
              <a:t>документы, регулируя громкость </a:t>
            </a: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и скорость звука.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29" name="Параллелограмм 28"/>
          <p:cNvSpPr/>
          <p:nvPr/>
        </p:nvSpPr>
        <p:spPr>
          <a:xfrm>
            <a:off x="-142908" y="1000108"/>
            <a:ext cx="3214710" cy="500066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араллелограмм 29"/>
          <p:cNvSpPr/>
          <p:nvPr/>
        </p:nvSpPr>
        <p:spPr>
          <a:xfrm>
            <a:off x="6097753" y="1000108"/>
            <a:ext cx="3214710" cy="500066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араллелограмм 30"/>
          <p:cNvSpPr/>
          <p:nvPr/>
        </p:nvSpPr>
        <p:spPr>
          <a:xfrm>
            <a:off x="2928926" y="1000108"/>
            <a:ext cx="3286148" cy="500066"/>
          </a:xfrm>
          <a:prstGeom prst="parallelogram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41696" y="1090182"/>
            <a:ext cx="2874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Для лиц с нарушением  слуха 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71802" y="1071546"/>
            <a:ext cx="29703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Для лиц с нарушением  зрения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00192" y="1052736"/>
            <a:ext cx="2977931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Для лиц с нарушением  ОДА</a:t>
            </a:r>
          </a:p>
        </p:txBody>
      </p:sp>
      <p:sp>
        <p:nvSpPr>
          <p:cNvPr id="35" name="Подзаголовок 2"/>
          <p:cNvSpPr txBox="1">
            <a:spLocks/>
          </p:cNvSpPr>
          <p:nvPr/>
        </p:nvSpPr>
        <p:spPr>
          <a:xfrm>
            <a:off x="2285984" y="142852"/>
            <a:ext cx="4572032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Оборудование для организации инклюзивного обучения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6" name="Picture 2" descr="C:\Users\Red5tar\Desktop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64" y="0"/>
            <a:ext cx="1008270" cy="100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C:\Users\Red5tar\Desktop\logoinc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24427"/>
            <a:ext cx="784293" cy="78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Слайд5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704" y="1714488"/>
            <a:ext cx="4193054" cy="307183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72000" y="2000240"/>
            <a:ext cx="44291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Стационарный комплекс </a:t>
            </a:r>
            <a:r>
              <a:rPr lang="ru-RU" sz="2400" b="1" dirty="0" err="1" smtClean="0">
                <a:solidFill>
                  <a:schemeClr val="tx2"/>
                </a:solidFill>
              </a:rPr>
              <a:t>видеоувеличения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с  </a:t>
            </a:r>
            <a:r>
              <a:rPr lang="ru-RU" sz="2400" dirty="0">
                <a:solidFill>
                  <a:schemeClr val="tx2"/>
                </a:solidFill>
              </a:rPr>
              <a:t>монитором 24 дюйма </a:t>
            </a:r>
            <a:endParaRPr lang="ru-RU" sz="2400" dirty="0" smtClean="0">
              <a:solidFill>
                <a:schemeClr val="tx2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HD </a:t>
            </a:r>
            <a:r>
              <a:rPr lang="ru-RU" sz="2400" dirty="0">
                <a:solidFill>
                  <a:schemeClr val="tx2"/>
                </a:solidFill>
              </a:rPr>
              <a:t>качества предназначен </a:t>
            </a:r>
            <a:endParaRPr lang="ru-RU" sz="2400" dirty="0" smtClean="0">
              <a:solidFill>
                <a:schemeClr val="tx2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для </a:t>
            </a:r>
            <a:r>
              <a:rPr lang="ru-RU" sz="2400" dirty="0">
                <a:solidFill>
                  <a:schemeClr val="tx2"/>
                </a:solidFill>
              </a:rPr>
              <a:t>просмотра </a:t>
            </a:r>
            <a:r>
              <a:rPr lang="ru-RU" sz="2400" dirty="0" smtClean="0">
                <a:solidFill>
                  <a:schemeClr val="tx2"/>
                </a:solidFill>
              </a:rPr>
              <a:t> текстов </a:t>
            </a:r>
            <a:endParaRPr lang="ru-RU" sz="2400" dirty="0" smtClean="0">
              <a:solidFill>
                <a:schemeClr val="tx2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в </a:t>
            </a:r>
            <a:r>
              <a:rPr lang="ru-RU" sz="2400" dirty="0">
                <a:solidFill>
                  <a:schemeClr val="tx2"/>
                </a:solidFill>
              </a:rPr>
              <a:t>увеличенном виде </a:t>
            </a:r>
            <a:endParaRPr lang="ru-RU" sz="2400" dirty="0" smtClean="0">
              <a:solidFill>
                <a:schemeClr val="tx2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(</a:t>
            </a:r>
            <a:r>
              <a:rPr lang="ru-RU" sz="2400" dirty="0">
                <a:solidFill>
                  <a:schemeClr val="tx2"/>
                </a:solidFill>
              </a:rPr>
              <a:t>до 170 крат) </a:t>
            </a:r>
            <a:endParaRPr lang="ru-RU" sz="2400" dirty="0" smtClean="0">
              <a:solidFill>
                <a:schemeClr val="tx2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и </a:t>
            </a:r>
            <a:r>
              <a:rPr lang="ru-RU" sz="2400" dirty="0">
                <a:solidFill>
                  <a:schemeClr val="tx2"/>
                </a:solidFill>
              </a:rPr>
              <a:t>их прослушивания</a:t>
            </a:r>
            <a:r>
              <a:rPr lang="ru-RU" sz="2400" dirty="0" smtClean="0">
                <a:solidFill>
                  <a:schemeClr val="tx2"/>
                </a:solidFill>
              </a:rPr>
              <a:t>.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28" name="Параллелограмм 27"/>
          <p:cNvSpPr/>
          <p:nvPr/>
        </p:nvSpPr>
        <p:spPr>
          <a:xfrm>
            <a:off x="-142908" y="1000108"/>
            <a:ext cx="3214710" cy="500066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араллелограмм 28"/>
          <p:cNvSpPr/>
          <p:nvPr/>
        </p:nvSpPr>
        <p:spPr>
          <a:xfrm>
            <a:off x="6097753" y="1000108"/>
            <a:ext cx="3214710" cy="500066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араллелограмм 29"/>
          <p:cNvSpPr/>
          <p:nvPr/>
        </p:nvSpPr>
        <p:spPr>
          <a:xfrm>
            <a:off x="2928926" y="1000108"/>
            <a:ext cx="3286148" cy="500066"/>
          </a:xfrm>
          <a:prstGeom prst="parallelogram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41696" y="1090182"/>
            <a:ext cx="2874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Для лиц с нарушением  слуха 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71802" y="1071546"/>
            <a:ext cx="29703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Для лиц с нарушением  зрения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00192" y="1052736"/>
            <a:ext cx="2977931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Для лиц с нарушением  ОДА</a:t>
            </a:r>
          </a:p>
        </p:txBody>
      </p:sp>
      <p:sp>
        <p:nvSpPr>
          <p:cNvPr id="34" name="Подзаголовок 2"/>
          <p:cNvSpPr txBox="1">
            <a:spLocks/>
          </p:cNvSpPr>
          <p:nvPr/>
        </p:nvSpPr>
        <p:spPr>
          <a:xfrm>
            <a:off x="2285984" y="142852"/>
            <a:ext cx="4572032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Оборудование для организации инклюзивного обучения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5" name="Picture 2" descr="C:\Users\Red5tar\Desktop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64" y="0"/>
            <a:ext cx="1008270" cy="100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Red5tar\Desktop\logoinc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24427"/>
            <a:ext cx="784293" cy="78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71472" y="1785926"/>
            <a:ext cx="82868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Программное </a:t>
            </a:r>
            <a:r>
              <a:rPr lang="ru-RU" sz="2400" b="1" dirty="0" smtClean="0">
                <a:solidFill>
                  <a:schemeClr val="tx2"/>
                </a:solidFill>
              </a:rPr>
              <a:t>обеспечение 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экранный </a:t>
            </a:r>
            <a:r>
              <a:rPr lang="ru-RU" sz="2400" b="1" dirty="0" smtClean="0">
                <a:solidFill>
                  <a:schemeClr val="tx2"/>
                </a:solidFill>
              </a:rPr>
              <a:t>доступ с синтезом </a:t>
            </a:r>
            <a:r>
              <a:rPr lang="ru-RU" sz="2400" b="1" dirty="0" smtClean="0">
                <a:solidFill>
                  <a:schemeClr val="tx2"/>
                </a:solidFill>
              </a:rPr>
              <a:t>речи</a:t>
            </a:r>
            <a:r>
              <a:rPr lang="ru-RU" sz="2400" dirty="0" smtClean="0">
                <a:solidFill>
                  <a:schemeClr val="tx2"/>
                </a:solidFill>
              </a:rPr>
              <a:t>  </a:t>
            </a: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озвучивает </a:t>
            </a:r>
            <a:r>
              <a:rPr lang="ru-RU" sz="2400" dirty="0" smtClean="0">
                <a:solidFill>
                  <a:schemeClr val="tx2"/>
                </a:solidFill>
              </a:rPr>
              <a:t>текст с  экрана </a:t>
            </a:r>
            <a:r>
              <a:rPr lang="ru-RU" sz="2400" dirty="0" smtClean="0">
                <a:solidFill>
                  <a:schemeClr val="tx2"/>
                </a:solidFill>
              </a:rPr>
              <a:t>компьютера. </a:t>
            </a:r>
            <a:endParaRPr lang="ru-RU" sz="2400" dirty="0" smtClean="0">
              <a:solidFill>
                <a:schemeClr val="tx2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Программа увеличивает участок экрана </a:t>
            </a:r>
            <a:r>
              <a:rPr lang="ru-RU" sz="2400" dirty="0" smtClean="0">
                <a:solidFill>
                  <a:schemeClr val="tx2"/>
                </a:solidFill>
              </a:rPr>
              <a:t>монитора, </a:t>
            </a: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озвучивает </a:t>
            </a:r>
            <a:r>
              <a:rPr lang="ru-RU" sz="2400" dirty="0" smtClean="0">
                <a:solidFill>
                  <a:schemeClr val="tx2"/>
                </a:solidFill>
              </a:rPr>
              <a:t>элементы и содержимое окна, </a:t>
            </a:r>
            <a:endParaRPr lang="ru-RU" sz="2400" dirty="0" smtClean="0">
              <a:solidFill>
                <a:schemeClr val="tx2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является </a:t>
            </a:r>
            <a:r>
              <a:rPr lang="ru-RU" sz="2400" dirty="0" smtClean="0">
                <a:solidFill>
                  <a:schemeClr val="tx2"/>
                </a:solidFill>
              </a:rPr>
              <a:t>базовым компонентом </a:t>
            </a:r>
            <a:endParaRPr lang="ru-RU" sz="2400" dirty="0" smtClean="0">
              <a:solidFill>
                <a:schemeClr val="tx2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для </a:t>
            </a:r>
            <a:r>
              <a:rPr lang="ru-RU" sz="2400" dirty="0" smtClean="0">
                <a:solidFill>
                  <a:schemeClr val="tx2"/>
                </a:solidFill>
              </a:rPr>
              <a:t>подключения </a:t>
            </a:r>
            <a:r>
              <a:rPr lang="ru-RU" sz="2400" dirty="0" smtClean="0">
                <a:solidFill>
                  <a:schemeClr val="tx2"/>
                </a:solidFill>
              </a:rPr>
              <a:t>принтера </a:t>
            </a:r>
            <a:r>
              <a:rPr lang="ru-RU" sz="2400" dirty="0" smtClean="0">
                <a:solidFill>
                  <a:schemeClr val="tx2"/>
                </a:solidFill>
              </a:rPr>
              <a:t>Брайля. </a:t>
            </a: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Чтение с экрана может происходить как с помощью речевой поддержки, так и с помощью перевода текста в шрифт Брайля. Возможно восприятие экрана через подключенный дисплей Брайля</a:t>
            </a:r>
            <a:r>
              <a:rPr lang="ru-RU" sz="2400" dirty="0" smtClean="0">
                <a:solidFill>
                  <a:schemeClr val="tx2"/>
                </a:solidFill>
              </a:rPr>
              <a:t>.</a:t>
            </a:r>
            <a:endParaRPr lang="ru-RU" sz="2400" dirty="0" smtClean="0">
              <a:solidFill>
                <a:schemeClr val="tx2"/>
              </a:solidFill>
            </a:endParaRPr>
          </a:p>
        </p:txBody>
      </p:sp>
      <p:sp>
        <p:nvSpPr>
          <p:cNvPr id="28" name="Параллелограмм 27"/>
          <p:cNvSpPr/>
          <p:nvPr/>
        </p:nvSpPr>
        <p:spPr>
          <a:xfrm>
            <a:off x="-142908" y="1000108"/>
            <a:ext cx="3214710" cy="500066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араллелограмм 28"/>
          <p:cNvSpPr/>
          <p:nvPr/>
        </p:nvSpPr>
        <p:spPr>
          <a:xfrm>
            <a:off x="6097753" y="1000108"/>
            <a:ext cx="3214710" cy="500066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араллелограмм 29"/>
          <p:cNvSpPr/>
          <p:nvPr/>
        </p:nvSpPr>
        <p:spPr>
          <a:xfrm>
            <a:off x="2928926" y="1000108"/>
            <a:ext cx="3286148" cy="500066"/>
          </a:xfrm>
          <a:prstGeom prst="parallelogram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41696" y="1090182"/>
            <a:ext cx="2874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Для лиц с нарушением  слуха 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71802" y="1071546"/>
            <a:ext cx="29703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Для лиц с нарушением  зрения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00192" y="1052736"/>
            <a:ext cx="2977931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Для лиц с нарушением  ОДА</a:t>
            </a:r>
          </a:p>
        </p:txBody>
      </p:sp>
      <p:sp>
        <p:nvSpPr>
          <p:cNvPr id="34" name="Подзаголовок 2"/>
          <p:cNvSpPr txBox="1">
            <a:spLocks/>
          </p:cNvSpPr>
          <p:nvPr/>
        </p:nvSpPr>
        <p:spPr>
          <a:xfrm>
            <a:off x="2285984" y="142852"/>
            <a:ext cx="4572032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Оборудование для организации инклюзивного обучения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5" name="Picture 2" descr="C:\Users\Red5tar\Desktop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64" y="0"/>
            <a:ext cx="1008270" cy="100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Red5tar\Desktop\logoinc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24427"/>
            <a:ext cx="784293" cy="78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726ead835ffb82a9ed40fd795eb22cc2752b42"/>
  <p:tag name="ISPRING_RESOURCE_PATHS_HASH_PRESENTER" val="186041789ea533c1bf156ea891b6fcf5116d9b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</TotalTime>
  <Words>632</Words>
  <Application>Microsoft Office PowerPoint</Application>
  <PresentationFormat>Экран (4:3)</PresentationFormat>
  <Paragraphs>130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Ресурсный центр БУ «НСГК»</dc:title>
  <dc:creator>serg</dc:creator>
  <cp:lastModifiedBy>kachan_rn</cp:lastModifiedBy>
  <cp:revision>70</cp:revision>
  <dcterms:created xsi:type="dcterms:W3CDTF">2017-02-11T13:25:50Z</dcterms:created>
  <dcterms:modified xsi:type="dcterms:W3CDTF">2020-09-15T11:41:05Z</dcterms:modified>
</cp:coreProperties>
</file>